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12.xml" ContentType="application/vnd.openxmlformats-officedocument.them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2.xml.rels" ContentType="application/vnd.openxmlformats-package.relationships+xml"/>
  <Override PartName="/ppt/slides/_rels/slide10.xml.rels" ContentType="application/vnd.openxmlformats-package.relationships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media/image1.png" ContentType="image/png"/>
  <Override PartName="/ppt/media/image2.png" ContentType="image/pn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69775" cy="6840538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Для перемещения страницы щёлкните мышью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Open Sans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buNone/>
            </a:pPr>
            <a:fld id="{03C6C58E-CA86-41F9-98B5-53EF3854603F}" type="slidenum"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Open Sans"/>
              </a:rPr>
              <a:t>партнерство – особый тип совместной деятельности между субъектами образовательного процесса, характеризующийся доверием, общими целями и ценностями, добровольностью и долговременностью отношений, а также признанием взаимной ответственности сторон за результат их сотрудничества и развития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378A4BA-71F8-4B7F-B55E-7523E877F410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E2825DE-6A8C-467A-A356-22D04E178AD7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sldNum" idx="1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3AD8B0D-F768-4AFA-ADFE-38E77F37458E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7BA2FB9-8A8E-40E0-98DA-667AFDD5E937}" type="slidenum"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ru-RU" sz="1300" spc="-1" strike="noStrike">
                <a:solidFill>
                  <a:schemeClr val="dk1"/>
                </a:solidFill>
                <a:latin typeface="+mn-lt"/>
                <a:ea typeface="+mn-ea"/>
              </a:rPr>
              <a:t>Цель – сделать процесс обучения максимально комфортным и эффективным.</a:t>
            </a:r>
            <a:endParaRPr b="0" lang="ru-RU" sz="13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sldNum" idx="9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800AC74-565E-4233-80E7-231A6D2D5823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792C42B-E3E4-4516-9A07-6907AA7BA3AC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8E77141-6AE1-4C26-B41E-3CF6A779F32C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EA11904-841B-4DD1-883C-C1C64B6A401D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indent="0" defTabSz="1008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Open Sans"/>
              </a:rPr>
              <a:t>введение примирительных восстановительных технологий предупреждения и разрешения споров и конфликтов; проведение внутришкольного мониторинга психологической безопасности учащихся и отношений между участниками образовательного процесса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467229F-5F8B-4755-BCA0-F79643611A69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05C3C33-F9C9-4A10-B747-072029EACB0E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E2E05E0-0BCA-4BA8-8A4E-CB6EC8EA314A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9813A9-F1D6-4D82-863B-6355FDB9D80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1095228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8400" y="3954240"/>
            <a:ext cx="1095228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3FE44A-B4DF-4350-9040-372E5AF91A3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0440" y="1596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8400" y="3954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0440" y="3954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B5C671-A08F-4672-A2CA-DC425A0E246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3526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1720" y="1596240"/>
            <a:ext cx="3526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15040" y="1596240"/>
            <a:ext cx="3526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8400" y="3954240"/>
            <a:ext cx="3526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1720" y="3954240"/>
            <a:ext cx="3526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15040" y="3954240"/>
            <a:ext cx="3526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0B8287-0F89-48BF-BB5C-2C55CA0D65E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8400" y="1596240"/>
            <a:ext cx="10952280" cy="45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83CD8C-E6F6-4902-8A0A-57DA5E78DC1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10952280" cy="45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E0BB97-AB49-4B13-8164-DAD22932A09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5344560" cy="45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0440" y="1596240"/>
            <a:ext cx="5344560" cy="45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EC1AA5-4850-4266-9CA8-874EF3FF2B8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497C01-F9C5-4F3C-B829-9A20A7F3C06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8400" y="273960"/>
            <a:ext cx="10952280" cy="52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C7498A-690C-463F-AA89-824D7E344EA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0440" y="1596240"/>
            <a:ext cx="5344560" cy="45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8400" y="3954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34AB30-BA85-41C5-B54C-04FEFDC3B0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5344560" cy="45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0440" y="1596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0440" y="3954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EC184D-17EF-474F-AB41-9DB4A8F800B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0440" y="1596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8400" y="3954240"/>
            <a:ext cx="1095228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C5B862-4B81-43DC-B669-66A634CCA6E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12600" y="2125080"/>
            <a:ext cx="10343880" cy="146592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p>
            <a:pPr indent="0" algn="ctr" defTabSz="1008000">
              <a:lnSpc>
                <a:spcPct val="100000"/>
              </a:lnSpc>
              <a:buNone/>
            </a:pPr>
            <a:r>
              <a:rPr b="0" lang="ru-RU" sz="4800" spc="-1" strike="noStrike">
                <a:solidFill>
                  <a:schemeClr val="dk1"/>
                </a:solidFill>
                <a:latin typeface="Calibri"/>
              </a:rPr>
              <a:t>Образец заголовка</a:t>
            </a:r>
            <a:endParaRPr b="0" lang="ru-RU" sz="4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608400" y="6340320"/>
            <a:ext cx="2839320" cy="3639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lstStyle>
            <a:lvl1pPr indent="0" defTabSz="1008000">
              <a:lnSpc>
                <a:spcPct val="100000"/>
              </a:lnSpc>
              <a:buNone/>
              <a:defRPr b="0" lang="ru-RU" sz="13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008000">
              <a:lnSpc>
                <a:spcPct val="100000"/>
              </a:lnSpc>
              <a:buNone/>
            </a:pPr>
            <a:r>
              <a:rPr b="0" lang="ru-RU" sz="13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 </a:t>
            </a:r>
            <a:endParaRPr b="0" lang="ru-RU" sz="13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158000" y="6340320"/>
            <a:ext cx="3853440" cy="3639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721720" y="6340320"/>
            <a:ext cx="2839320" cy="3639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lstStyle>
            <a:lvl1pPr indent="0" algn="r" defTabSz="1008000">
              <a:lnSpc>
                <a:spcPct val="100000"/>
              </a:lnSpc>
              <a:buNone/>
              <a:defRPr b="0" lang="ru-RU" sz="13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008000">
              <a:lnSpc>
                <a:spcPct val="100000"/>
              </a:lnSpc>
              <a:buNone/>
            </a:pPr>
            <a:fld id="{6B32A954-9DE3-4446-A080-5856C1D75D19}" type="slidenum">
              <a:rPr b="0" lang="ru-RU" sz="13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7</a:t>
            </a:fld>
            <a:endParaRPr b="0" lang="ru-RU" sz="13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8400" y="1600560"/>
            <a:ext cx="10952280" cy="396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500" spc="-1" strike="noStrike">
                <a:solidFill>
                  <a:schemeClr val="dk1"/>
                </a:solidFill>
                <a:latin typeface="Calibri"/>
              </a:rPr>
              <a:t>Для правки структуры щёлкните мышью</a:t>
            </a: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600" spc="-1" strike="noStrike">
                <a:solidFill>
                  <a:schemeClr val="dk1"/>
                </a:solidFill>
                <a:latin typeface="Calibri"/>
              </a:rPr>
              <a:t>Второй уровень структуры</a:t>
            </a: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chemeClr val="dk1"/>
                </a:solidFill>
                <a:latin typeface="Calibri"/>
              </a:rPr>
              <a:t>Третий уровень структуры</a:t>
            </a:r>
            <a:endParaRPr b="0" lang="ru-RU" sz="22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200" spc="-1" strike="noStrike">
                <a:solidFill>
                  <a:schemeClr val="dk1"/>
                </a:solidFill>
                <a:latin typeface="Calibri"/>
              </a:rPr>
              <a:t>Четвёртый уровень структуры</a:t>
            </a:r>
            <a:endParaRPr b="0" lang="ru-RU" sz="22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476360" y="1332000"/>
            <a:ext cx="10512720" cy="185760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rmAutofit fontScale="68346"/>
          </a:bodyPr>
          <a:p>
            <a:pPr indent="0" algn="ctr" defTabSz="1008000">
              <a:lnSpc>
                <a:spcPct val="100000"/>
              </a:lnSpc>
              <a:buNone/>
            </a:pPr>
            <a:r>
              <a:rPr b="1" lang="ru-RU" sz="4000" spc="-1" strike="noStrike">
                <a:solidFill>
                  <a:schemeClr val="dk2"/>
                </a:solidFill>
                <a:latin typeface="Times New Roman"/>
              </a:rPr>
              <a:t>Школа доброжелательных отношений = </a:t>
            </a:r>
            <a:br>
              <a:rPr sz="4000"/>
            </a:br>
            <a:r>
              <a:rPr b="1" lang="ru-RU" sz="4000" spc="-1" strike="noStrike">
                <a:solidFill>
                  <a:schemeClr val="dk2"/>
                </a:solidFill>
                <a:latin typeface="Times New Roman"/>
              </a:rPr>
              <a:t>Школа партнерства </a:t>
            </a:r>
            <a:br>
              <a:rPr sz="4000"/>
            </a:br>
            <a:r>
              <a:rPr b="1" lang="ru-RU" sz="4000" spc="-1" strike="noStrike">
                <a:solidFill>
                  <a:schemeClr val="dk2"/>
                </a:solidFill>
                <a:latin typeface="Times New Roman"/>
              </a:rPr>
              <a:t>(</a:t>
            </a:r>
            <a:r>
              <a:rPr b="1" lang="ru-RU" sz="2700" spc="-1" strike="noStrike">
                <a:solidFill>
                  <a:schemeClr val="dk2"/>
                </a:solidFill>
                <a:latin typeface="Times New Roman"/>
              </a:rPr>
              <a:t>МАОУ «Школа агробизнестехнологий» г. Перми)</a:t>
            </a:r>
            <a:br>
              <a:rPr sz="2700"/>
            </a:br>
            <a:br>
              <a:rPr sz="2490"/>
            </a:br>
            <a:endParaRPr b="0" lang="ru-RU" sz="27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56520" y="4634640"/>
            <a:ext cx="7612920" cy="2205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/>
          </a:bodyPr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chemeClr val="dk1"/>
                </a:solidFill>
                <a:latin typeface="Times New Roman"/>
              </a:rPr>
              <a:t>Носкова Ирина Николаевна, </a:t>
            </a: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chemeClr val="dk1"/>
                </a:solidFill>
                <a:latin typeface="Times New Roman"/>
              </a:rPr>
              <a:t>директор МАОУ «Школа агробизнестехнологий» г. Перми;</a:t>
            </a: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99"/>
              </a:spcBef>
              <a:buNone/>
              <a:tabLst>
                <a:tab algn="l" pos="0"/>
              </a:tabLst>
            </a:pPr>
            <a:endParaRPr b="0" lang="ru-RU" sz="5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9" name="Нижний колонтитул 6"/>
          <p:cNvSpPr/>
          <p:nvPr/>
        </p:nvSpPr>
        <p:spPr>
          <a:xfrm>
            <a:off x="4935240" y="6292800"/>
            <a:ext cx="3310560" cy="363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1200" spc="-1" strike="noStrike">
              <a:solidFill>
                <a:srgbClr val="898989"/>
              </a:solidFill>
              <a:latin typeface="Calibri"/>
            </a:endParaRPr>
          </a:p>
        </p:txBody>
      </p:sp>
      <p:sp>
        <p:nvSpPr>
          <p:cNvPr id="50" name="Прямоугольник 1"/>
          <p:cNvSpPr/>
          <p:nvPr/>
        </p:nvSpPr>
        <p:spPr>
          <a:xfrm>
            <a:off x="4487040" y="3349080"/>
            <a:ext cx="6157800" cy="6980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1008000">
              <a:lnSpc>
                <a:spcPct val="100000"/>
              </a:lnSpc>
            </a:pPr>
            <a:r>
              <a:rPr b="0" lang="ru-RU" sz="2000" spc="-1" strike="noStrike">
                <a:solidFill>
                  <a:srgbClr val="666666"/>
                </a:solidFill>
                <a:latin typeface="Times New Roman"/>
              </a:rPr>
              <a:t>«Мы не можем управлять ветром, но мы можем управлять парусами»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1" name="Прямоугольник 6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52" name="Picture 2" descr=""/>
          <p:cNvPicPr/>
          <p:nvPr/>
        </p:nvPicPr>
        <p:blipFill>
          <a:blip r:embed="rId1"/>
          <a:srcRect l="16936" t="0" r="15409" b="0"/>
          <a:stretch/>
        </p:blipFill>
        <p:spPr>
          <a:xfrm>
            <a:off x="226800" y="2768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5904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/>
          </a:bodyPr>
          <a:p>
            <a:pPr marL="109440" indent="0" defTabSz="1008000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chemeClr val="dk2"/>
                </a:solidFill>
                <a:latin typeface="Times New Roman"/>
              </a:rPr>
              <a:t>Задача 4: </a:t>
            </a: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Развитие органов самоуправления, активизация органов соуправления,  общественного управления.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2"/>
                </a:solidFill>
                <a:latin typeface="Times New Roman"/>
              </a:rPr>
              <a:t>Мероприятия по решению задачи: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1. Разработка и внесение изменений в НПА.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2. Повышение мотивации через проведение единых ДРК (дней регулировки и коррекции).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3. Делегирование полномочий  представления школы в мероприятиях разного уровня.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4. Организация  самостоятельной деятельности  в рамках компетенций. 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88" name="Picture 4" descr="Картинки по запросу задачи проекта"/>
          <p:cNvPicPr/>
          <p:nvPr/>
        </p:nvPicPr>
        <p:blipFill>
          <a:blip r:embed="rId1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89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0" name="Picture 2" descr=""/>
          <p:cNvPicPr/>
          <p:nvPr/>
        </p:nvPicPr>
        <p:blipFill>
          <a:blip r:embed="rId2"/>
          <a:srcRect l="16936" t="0" r="15409" b="0"/>
          <a:stretch/>
        </p:blipFill>
        <p:spPr>
          <a:xfrm>
            <a:off x="84240" y="734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941400" y="27684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rmAutofit/>
          </a:bodyPr>
          <a:p>
            <a:pPr indent="0" algn="r" defTabSz="1008000">
              <a:lnSpc>
                <a:spcPct val="100000"/>
              </a:lnSpc>
              <a:buNone/>
            </a:pPr>
            <a:r>
              <a:rPr b="1" lang="ru-RU" sz="3400" spc="-1" strike="noStrike">
                <a:solidFill>
                  <a:schemeClr val="dk2"/>
                </a:solidFill>
                <a:latin typeface="Times New Roman"/>
              </a:rPr>
              <a:t>Какой должна быть «доброжелательная школа»?</a:t>
            </a:r>
            <a:endParaRPr b="0" lang="ru-RU" sz="3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8400" y="2491560"/>
            <a:ext cx="4833000" cy="361872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Autofit/>
          </a:bodyPr>
          <a:p>
            <a:pPr marL="378000" indent="-378000" defTabSz="1008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500" spc="-1" strike="noStrike">
                <a:solidFill>
                  <a:schemeClr val="dk1"/>
                </a:solidFill>
                <a:latin typeface="Calibri"/>
              </a:rPr>
              <a:t>Видео Дети</a:t>
            </a: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  <a:p>
            <a:pPr marL="378000" indent="-378000" defTabSz="100800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  <a:p>
            <a:pPr marL="378000" indent="-378000" defTabSz="100800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93" name="Picture 2" descr=""/>
          <p:cNvPicPr/>
          <p:nvPr/>
        </p:nvPicPr>
        <p:blipFill>
          <a:blip r:embed="rId1"/>
          <a:srcRect l="16936" t="0" r="15409" b="0"/>
          <a:stretch/>
        </p:blipFill>
        <p:spPr>
          <a:xfrm>
            <a:off x="226800" y="276840"/>
            <a:ext cx="1785600" cy="1631880"/>
          </a:xfrm>
          <a:prstGeom prst="rect">
            <a:avLst/>
          </a:prstGeom>
          <a:ln w="0">
            <a:noFill/>
          </a:ln>
        </p:spPr>
      </p:pic>
      <p:sp>
        <p:nvSpPr>
          <p:cNvPr id="94" name="Содержимое 2"/>
          <p:cNvSpPr/>
          <p:nvPr/>
        </p:nvSpPr>
        <p:spPr>
          <a:xfrm>
            <a:off x="6084720" y="2562840"/>
            <a:ext cx="4833000" cy="361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t">
            <a:normAutofit/>
          </a:bodyPr>
          <a:p>
            <a:pPr marL="378000" indent="-378000" defTabSz="1008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500" spc="-1" strike="noStrike">
                <a:solidFill>
                  <a:schemeClr val="dk1"/>
                </a:solidFill>
                <a:latin typeface="Calibri"/>
              </a:rPr>
              <a:t>Видео Родители </a:t>
            </a:r>
            <a:endParaRPr b="0" lang="ru-RU" sz="3500" spc="-1" strike="noStrike">
              <a:solidFill>
                <a:srgbClr val="000000"/>
              </a:solidFill>
              <a:latin typeface="Open Sans"/>
            </a:endParaRPr>
          </a:p>
          <a:p>
            <a:pPr defTabSz="1008000">
              <a:lnSpc>
                <a:spcPct val="100000"/>
              </a:lnSpc>
              <a:spcBef>
                <a:spcPts val="700"/>
              </a:spcBef>
            </a:pPr>
            <a:endParaRPr b="0" lang="ru-RU" sz="3500" spc="-1" strike="noStrike">
              <a:solidFill>
                <a:srgbClr val="000000"/>
              </a:solidFill>
              <a:latin typeface="Open Sans"/>
            </a:endParaRPr>
          </a:p>
          <a:p>
            <a:pPr defTabSz="1008000">
              <a:lnSpc>
                <a:spcPct val="100000"/>
              </a:lnSpc>
              <a:spcBef>
                <a:spcPts val="700"/>
              </a:spcBef>
            </a:pPr>
            <a:endParaRPr b="0" lang="ru-RU" sz="3500" spc="-1" strike="noStrike">
              <a:solidFill>
                <a:srgbClr val="000000"/>
              </a:solidFill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buNone/>
            </a:pPr>
            <a:endParaRPr b="0" lang="ru-RU" sz="4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10952280" cy="451404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Autofit/>
          </a:bodyPr>
          <a:p>
            <a:pPr marL="378000" indent="-378000" defTabSz="100800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3600" spc="-1" strike="noStrike">
                <a:solidFill>
                  <a:schemeClr val="dk1"/>
                </a:solidFill>
                <a:latin typeface="Times New Roman"/>
              </a:rPr>
              <a:t>Создание системы детского наставничества (ноябрь 2022 г.)</a:t>
            </a:r>
            <a:endParaRPr b="0" lang="ru-RU" sz="36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700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5904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/>
          </a:bodyPr>
          <a:p>
            <a:pPr marL="109440" indent="0" defTabSz="1008000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chemeClr val="dk2"/>
                </a:solidFill>
                <a:latin typeface="Times New Roman"/>
              </a:rPr>
              <a:t>Задача 4: </a:t>
            </a:r>
            <a:r>
              <a:rPr b="0" lang="ru-RU" sz="36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Организовать методическую помощь по выявляемым профессиональным затруднениям педагогов в вопросах технологий преподавания с позиции создания ситуации успеха, доверия, бесконфликтного общения через организацию профессионального обучения, тренингов, круглых столов, вебинаров.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2"/>
                </a:solidFill>
                <a:latin typeface="Times New Roman"/>
              </a:rPr>
              <a:t>Мероприятия по решению задачи: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600" spc="-1" strike="noStrike">
                <a:solidFill>
                  <a:schemeClr val="dk1"/>
                </a:solidFill>
                <a:latin typeface="Times New Roman"/>
              </a:rPr>
              <a:t>Организация КПК по проблемным линиям (постоянно)</a:t>
            </a: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600" spc="-1" strike="noStrike">
                <a:solidFill>
                  <a:schemeClr val="dk1"/>
                </a:solidFill>
                <a:latin typeface="Times New Roman"/>
              </a:rPr>
              <a:t>Внедрение системы «перевернутого наставничества» (сентябрь 2022 г.)</a:t>
            </a: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98" name="Picture 4" descr="Картинки по запросу задачи проекта"/>
          <p:cNvPicPr/>
          <p:nvPr/>
        </p:nvPicPr>
        <p:blipFill>
          <a:blip r:embed="rId1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99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00" name="Picture 2" descr=""/>
          <p:cNvPicPr/>
          <p:nvPr/>
        </p:nvPicPr>
        <p:blipFill>
          <a:blip r:embed="rId2"/>
          <a:srcRect l="16936" t="0" r="15409" b="0"/>
          <a:stretch/>
        </p:blipFill>
        <p:spPr>
          <a:xfrm>
            <a:off x="84240" y="734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215080" y="1028880"/>
            <a:ext cx="9328680" cy="443952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p>
            <a:pPr indent="0" defTabSz="1008000"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chemeClr val="dk1"/>
                </a:solidFill>
                <a:latin typeface="Times New Roman"/>
              </a:rPr>
              <a:t>при всех предпринимаемых мерах формирования доброжелательного образовательного пространства  не обеспечен желаемый уровень    установления партнерских отношений между  всеми участниками образовательного процесса.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4" name="Прямоугольник 11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55" name="Заголовок 1"/>
          <p:cNvSpPr/>
          <p:nvPr/>
        </p:nvSpPr>
        <p:spPr>
          <a:xfrm>
            <a:off x="2513160" y="252000"/>
            <a:ext cx="7786440" cy="52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>
            <a:normAutofit fontScale="71454"/>
          </a:bodyPr>
          <a:p>
            <a:pPr marL="109440" algn="ctr" defTabSz="10080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ru-RU" sz="4000" spc="-1" strike="noStrike">
                <a:solidFill>
                  <a:schemeClr val="dk2"/>
                </a:solidFill>
                <a:latin typeface="Times New Roman"/>
              </a:rPr>
              <a:t>Проблема:</a:t>
            </a:r>
            <a:endParaRPr b="0" lang="ru-RU" sz="4000" spc="-1" strike="noStrike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56" name="Picture 2" descr=""/>
          <p:cNvPicPr/>
          <p:nvPr/>
        </p:nvPicPr>
        <p:blipFill>
          <a:blip r:embed="rId1"/>
          <a:srcRect l="16936" t="0" r="15409" b="0"/>
          <a:stretch/>
        </p:blipFill>
        <p:spPr>
          <a:xfrm>
            <a:off x="226800" y="2768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5" descr=""/>
          <p:cNvPicPr/>
          <p:nvPr/>
        </p:nvPicPr>
        <p:blipFill>
          <a:blip r:embed="rId1"/>
          <a:stretch/>
        </p:blipFill>
        <p:spPr>
          <a:xfrm>
            <a:off x="9562680" y="4788360"/>
            <a:ext cx="2606760" cy="2052000"/>
          </a:xfrm>
          <a:prstGeom prst="rect">
            <a:avLst/>
          </a:prstGeom>
          <a:ln w="9525">
            <a:noFill/>
          </a:ln>
        </p:spPr>
      </p:pic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2484360" y="0"/>
            <a:ext cx="7704360" cy="89964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rmAutofit/>
          </a:bodyPr>
          <a:p>
            <a:pPr marL="109440" indent="0" algn="ctr" defTabSz="1008000">
              <a:lnSpc>
                <a:spcPct val="100000"/>
              </a:lnSpc>
              <a:spcBef>
                <a:spcPts val="799"/>
              </a:spcBef>
              <a:buNone/>
            </a:pPr>
            <a:r>
              <a:rPr b="1" lang="ru-RU" sz="4000" spc="-1" strike="noStrike">
                <a:solidFill>
                  <a:schemeClr val="dk2"/>
                </a:solidFill>
                <a:latin typeface="Times New Roman"/>
              </a:rPr>
              <a:t>Цель:</a:t>
            </a:r>
            <a:endParaRPr b="0" lang="ru-RU" sz="4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1727280" y="777240"/>
            <a:ext cx="8904960" cy="55209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/>
          </a:bodyPr>
          <a:p>
            <a:pPr marL="378000" indent="-378000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	</a:t>
            </a:r>
            <a:r>
              <a:rPr b="0" lang="ru-RU" sz="3200" spc="-1" strike="noStrike">
                <a:solidFill>
                  <a:schemeClr val="dk1"/>
                </a:solidFill>
                <a:latin typeface="Times New Roman"/>
              </a:rPr>
              <a:t>Внесение изменений в существующую модель образовательных отношений, способствующих воспитанию конструктивных коммуникативных навыков общения , выстраиванию партнерских отношений между всеми участниками образовательных отношений.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378000" indent="-378000" algn="just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indent="0" algn="just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0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61" name="Picture 2" descr=""/>
          <p:cNvPicPr/>
          <p:nvPr/>
        </p:nvPicPr>
        <p:blipFill>
          <a:blip r:embed="rId2"/>
          <a:srcRect l="16936" t="0" r="15409" b="0"/>
          <a:stretch/>
        </p:blipFill>
        <p:spPr>
          <a:xfrm>
            <a:off x="226800" y="2768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63" name="Заголовок 1"/>
          <p:cNvSpPr/>
          <p:nvPr/>
        </p:nvSpPr>
        <p:spPr>
          <a:xfrm>
            <a:off x="1188360" y="2916360"/>
            <a:ext cx="10440720" cy="7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>
            <a:normAutofit/>
          </a:bodyPr>
          <a:p>
            <a:pPr marL="109440" algn="ctr" defTabSz="1008000">
              <a:lnSpc>
                <a:spcPct val="100000"/>
              </a:lnSpc>
              <a:spcBef>
                <a:spcPts val="720"/>
              </a:spcBef>
              <a:tabLst>
                <a:tab algn="l" pos="0"/>
              </a:tabLst>
            </a:pPr>
            <a:endParaRPr b="1" lang="ru-RU" sz="3600" spc="-1" strike="noStrike">
              <a:solidFill>
                <a:schemeClr val="dk2"/>
              </a:solidFill>
              <a:latin typeface="Times New Roman"/>
            </a:endParaRPr>
          </a:p>
        </p:txBody>
      </p:sp>
      <p:sp>
        <p:nvSpPr>
          <p:cNvPr id="64" name="Содержимое 2"/>
          <p:cNvSpPr/>
          <p:nvPr/>
        </p:nvSpPr>
        <p:spPr>
          <a:xfrm>
            <a:off x="1798560" y="1277280"/>
            <a:ext cx="10370880" cy="509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t">
            <a:noAutofit/>
          </a:bodyPr>
          <a:p>
            <a:pPr marL="457200" indent="-457200" defTabSz="1008000">
              <a:lnSpc>
                <a:spcPct val="100000"/>
              </a:lnSpc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marL="457200" indent="-457200" defTabSz="10080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Преобразована деятельность социально-психологической службы и школьной службы примирения. 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marL="457200" indent="-457200" defTabSz="10080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Внесены изменения в учебный план, скорректированы программы воспитания классов.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marL="457200" indent="-457200" defTabSz="10080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Повышение степени удовлетворенности родителей, учителей, обучающихся работой образовательного учреждения. 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marL="457200" indent="-457200" defTabSz="10080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Снижение уровня конфликтов между участниками ОП.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marL="457200" indent="-457200" defTabSz="10080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Повышение заинтересованной  активности родителей в жизни школы. 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marL="457200" indent="-457200" defTabSz="10080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Развитие органов соуправления (активизация).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marL="457200" indent="-457200" defTabSz="10080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Повышение уровня профессиональной компетентности педагогов в вопросах применения бесконфликтных технологий общения.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rmAutofit/>
          </a:bodyPr>
          <a:p>
            <a:pPr indent="0" algn="ctr" defTabSz="1008000">
              <a:lnSpc>
                <a:spcPct val="100000"/>
              </a:lnSpc>
              <a:buNone/>
            </a:pPr>
            <a:r>
              <a:rPr b="1" lang="ru-RU" sz="4800" spc="-1" strike="noStrike">
                <a:solidFill>
                  <a:schemeClr val="dk2"/>
                </a:solidFill>
                <a:latin typeface="Times New Roman"/>
              </a:rPr>
              <a:t>Показатели:</a:t>
            </a:r>
            <a:endParaRPr b="0" lang="ru-RU" sz="4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66" name="Picture 2" descr=""/>
          <p:cNvPicPr/>
          <p:nvPr/>
        </p:nvPicPr>
        <p:blipFill>
          <a:blip r:embed="rId1"/>
          <a:srcRect l="16936" t="0" r="15409" b="0"/>
          <a:stretch/>
        </p:blipFill>
        <p:spPr>
          <a:xfrm>
            <a:off x="84240" y="734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/>
          </p:nvPr>
        </p:nvSpPr>
        <p:spPr>
          <a:xfrm>
            <a:off x="1954080" y="180000"/>
            <a:ext cx="9988920" cy="6660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Autofit/>
          </a:bodyPr>
          <a:p>
            <a:pPr marL="109440" indent="0" algn="ctr" defTabSz="1008000">
              <a:lnSpc>
                <a:spcPct val="100000"/>
              </a:lnSpc>
              <a:spcBef>
                <a:spcPts val="961"/>
              </a:spcBef>
              <a:buNone/>
              <a:tabLst>
                <a:tab algn="l" pos="0"/>
              </a:tabLst>
            </a:pPr>
            <a:r>
              <a:rPr b="1" lang="ru-RU" sz="4800" spc="-1" strike="noStrike">
                <a:solidFill>
                  <a:schemeClr val="dk2"/>
                </a:solidFill>
                <a:latin typeface="Times New Roman"/>
              </a:rPr>
              <a:t>Задачи: </a:t>
            </a:r>
            <a:endParaRPr b="0" lang="ru-RU" sz="4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algn="ctr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743040" indent="-7430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Преобразовать деятельность социально-психологической службы и школьной службы примирения.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743040" indent="-7430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Организовать систему обучения, способствующую формированию навыков бесконфликтного общения, толерантности и партнерскому взаимодействию.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743040" indent="-7430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 startAt="3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Сформировать комфортную и доброжелательную информационно-образовательную среду в Школе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743040" indent="-7430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 startAt="3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Создание органов самоуправления, активизация органов соуправления.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68" name="Picture 4" descr="Картинки по запросу задачи проекта"/>
          <p:cNvPicPr/>
          <p:nvPr/>
        </p:nvPicPr>
        <p:blipFill>
          <a:blip r:embed="rId1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69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70" name="Picture 2" descr=""/>
          <p:cNvPicPr/>
          <p:nvPr/>
        </p:nvPicPr>
        <p:blipFill>
          <a:blip r:embed="rId2"/>
          <a:srcRect l="16936" t="0" r="15409" b="0"/>
          <a:stretch/>
        </p:blipFill>
        <p:spPr>
          <a:xfrm>
            <a:off x="84240" y="734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5904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 fontScale="93693"/>
          </a:bodyPr>
          <a:p>
            <a:pPr marL="109440" indent="0" defTabSz="1008000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chemeClr val="dk2"/>
                </a:solidFill>
                <a:latin typeface="Times New Roman"/>
              </a:rPr>
              <a:t>Подготовительный этап</a:t>
            </a:r>
            <a:endParaRPr b="0" lang="ru-RU" sz="36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chemeClr val="dk2"/>
                </a:solidFill>
                <a:latin typeface="Times New Roman"/>
              </a:rPr>
              <a:t>Мероприятия по решению задачи: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Создание группы по разработке проекта (апрель 2022 г.)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Опрос участников ОП, определение предметного поля (апрель 2022 г.)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3. Подготовка проектной документации, разработка рабочего варианта модели ШДО (апрель-май 2022 г.)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4. Проведение педсовета «О реализации в образовательных организациях приоритетного проекта Департамента образования Администрации г. Перми «Школа доброжелательных отношений»: принятие модели ШДО, создание рабочих групп по реализации проекта «Школа доброжелательных отношений» (31.05.2022 г.)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2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73" name="Picture 2" descr=""/>
          <p:cNvPicPr/>
          <p:nvPr/>
        </p:nvPicPr>
        <p:blipFill>
          <a:blip r:embed="rId1"/>
          <a:srcRect l="16936" t="0" r="15409" b="0"/>
          <a:stretch/>
        </p:blipFill>
        <p:spPr>
          <a:xfrm>
            <a:off x="84240" y="73440"/>
            <a:ext cx="1785600" cy="1631880"/>
          </a:xfrm>
          <a:prstGeom prst="rect">
            <a:avLst/>
          </a:prstGeom>
          <a:ln w="0">
            <a:noFill/>
          </a:ln>
        </p:spPr>
      </p:pic>
      <p:pic>
        <p:nvPicPr>
          <p:cNvPr id="74" name="Picture 2" descr="E:\2_Школа_2011-2021\ШДО\Июнь 2022\ПС.jpg"/>
          <p:cNvPicPr/>
          <p:nvPr/>
        </p:nvPicPr>
        <p:blipFill>
          <a:blip r:embed="rId2"/>
          <a:srcRect l="10292" t="17639" r="0" b="0"/>
          <a:stretch/>
        </p:blipFill>
        <p:spPr>
          <a:xfrm>
            <a:off x="84240" y="5449680"/>
            <a:ext cx="1928520" cy="1327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5904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/>
          </a:bodyPr>
          <a:p>
            <a:pPr marL="109440" indent="0" defTabSz="1008000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chemeClr val="dk2"/>
                </a:solidFill>
                <a:latin typeface="Times New Roman"/>
              </a:rPr>
              <a:t>Задачи 1: </a:t>
            </a: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Преобразовать деятельность социально-психологической службы и школьной службы примирения. 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2"/>
                </a:solidFill>
                <a:latin typeface="Times New Roman"/>
              </a:rPr>
              <a:t>Мероприятия по решению задачи: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Изменение структуры, функций, состава.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Внесение изменений в локально-нормативное обеспечение.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3. Создание клуба "Ответственное родительство» (принцип равный равному, родитель – родителю) (октябрь 2022 г.)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4. Организация работы родительского клуба «Радуга».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76" name="Picture 4" descr="Картинки по запросу задачи проекта"/>
          <p:cNvPicPr/>
          <p:nvPr/>
        </p:nvPicPr>
        <p:blipFill>
          <a:blip r:embed="rId1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77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78" name="Picture 2" descr=""/>
          <p:cNvPicPr/>
          <p:nvPr/>
        </p:nvPicPr>
        <p:blipFill>
          <a:blip r:embed="rId2"/>
          <a:srcRect l="16936" t="0" r="15409" b="0"/>
          <a:stretch/>
        </p:blipFill>
        <p:spPr>
          <a:xfrm>
            <a:off x="84240" y="734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647568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 fontScale="81124" lnSpcReduction="10000"/>
          </a:bodyPr>
          <a:p>
            <a:pPr marL="109440" indent="0" defTabSz="1008000">
              <a:lnSpc>
                <a:spcPct val="100000"/>
              </a:lnSpc>
              <a:spcBef>
                <a:spcPts val="780"/>
              </a:spcBef>
              <a:buNone/>
              <a:tabLst>
                <a:tab algn="l" pos="0"/>
              </a:tabLst>
            </a:pPr>
            <a:r>
              <a:rPr b="1" lang="ru-RU" sz="3900" spc="-1" strike="noStrike">
                <a:solidFill>
                  <a:schemeClr val="dk2"/>
                </a:solidFill>
                <a:latin typeface="Times New Roman"/>
              </a:rPr>
              <a:t>Задача 2: </a:t>
            </a: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систему обучения, способствующую формированию навыков бесконфликтного общения, толерантности и партнерскому взаимодействию. 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2"/>
                </a:solidFill>
                <a:latin typeface="Times New Roman"/>
              </a:rPr>
              <a:t>Мероприятия по решению задачи: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1" lang="ru-RU" sz="2900" spc="-1" strike="noStrike">
                <a:solidFill>
                  <a:schemeClr val="dk1"/>
                </a:solidFill>
                <a:latin typeface="Times New Roman"/>
              </a:rPr>
              <a:t>1. Внесение изменений в учебный план; корректировка программ воспитания классов (август 2022 г.)</a:t>
            </a:r>
            <a:endParaRPr b="0" lang="ru-RU" sz="29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ru-RU" sz="2900" spc="-1" strike="noStrike">
                <a:solidFill>
                  <a:schemeClr val="dk1"/>
                </a:solidFill>
                <a:latin typeface="Times New Roman"/>
              </a:rPr>
              <a:t>2. </a:t>
            </a:r>
            <a:r>
              <a:rPr b="1" lang="ru-RU" sz="3200" spc="-1" strike="noStrike">
                <a:solidFill>
                  <a:schemeClr val="dk1"/>
                </a:solidFill>
                <a:latin typeface="Times New Roman"/>
              </a:rPr>
              <a:t>Организация работы программы «Навстречу друг другу» в форме тренингов, форумов, дебатов, игр, кейсов, дискуссий с привлечением волонтеров ШСП и классных руководителей. (2022 – 2023 учебный год)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chemeClr val="dk1"/>
                </a:solidFill>
                <a:latin typeface="Times New Roman"/>
              </a:rPr>
              <a:t>3. Проведение систематических тренингов развития коммуникативных навыков и формирования коллектива «Мы вместе» (2022 – 2023 учебный год)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chemeClr val="dk1"/>
                </a:solidFill>
                <a:latin typeface="Times New Roman"/>
              </a:rPr>
              <a:t>4. Организация внутренней системы подготовки и переподготовки кадров по направлениям управления конфликтами (август – ноябрь 2022 г.)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81"/>
              </a:spcBef>
              <a:buNone/>
              <a:tabLst>
                <a:tab algn="l" pos="0"/>
              </a:tabLst>
            </a:pPr>
            <a:endParaRPr b="0" lang="ru-RU" sz="29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81"/>
              </a:spcBef>
              <a:buNone/>
              <a:tabLst>
                <a:tab algn="l" pos="0"/>
              </a:tabLst>
            </a:pPr>
            <a:endParaRPr b="0" lang="ru-RU" sz="29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80" name="Picture 4" descr="Картинки по запросу задачи проекта"/>
          <p:cNvPicPr/>
          <p:nvPr/>
        </p:nvPicPr>
        <p:blipFill>
          <a:blip r:embed="rId1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81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2" name="Picture 2" descr=""/>
          <p:cNvPicPr/>
          <p:nvPr/>
        </p:nvPicPr>
        <p:blipFill>
          <a:blip r:embed="rId2"/>
          <a:srcRect l="16936" t="0" r="15409" b="0"/>
          <a:stretch/>
        </p:blipFill>
        <p:spPr>
          <a:xfrm>
            <a:off x="84240" y="734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5904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 fontScale="55987" lnSpcReduction="10000"/>
          </a:bodyPr>
          <a:p>
            <a:pPr marL="109440" indent="0" defTabSz="1008000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chemeClr val="dk2"/>
                </a:solidFill>
                <a:latin typeface="Times New Roman"/>
              </a:rPr>
              <a:t>Задача 3: </a:t>
            </a:r>
            <a:r>
              <a:rPr b="0" lang="ru-RU" sz="36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1" lang="ru-RU" sz="3000" spc="-1" strike="noStrike">
                <a:solidFill>
                  <a:schemeClr val="dk1"/>
                </a:solidFill>
                <a:latin typeface="Times New Roman"/>
              </a:rPr>
              <a:t>Сформировать комфортную и доброжелательную информационно-образовательную среду в Школе.</a:t>
            </a:r>
            <a:endParaRPr b="0" lang="ru-RU" sz="30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2"/>
                </a:solidFill>
                <a:latin typeface="Times New Roman"/>
              </a:rPr>
              <a:t>Мероприятия по решению задачи: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Утверждение дизайн-проектов визуального оформления школьного пространства (сентябрь 2022 г.) 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Наполнение пространства территории школы: создание коворкинг-зон для проведения тренингов, мастер-классов, встреч детских активов, открытых диалоговых площадок, игровых зон, зон ранней профориентации (2022-2023 уч.г.) 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Разработка (май 2022 г., ПС) и внедрение Памятки по выстраиванию бесконфликтной коммуникации в чатах и сообществах участников образовательных отношений (в том числе родительских).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Разработка общепринятых правил взаимодействия между участниками коллабораций и комьюнити (май 2022 г. – август 2022)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5.  Совместное выстраивание индивидуального образовательного маршрута (родители+дети+школа) (с мая 2022 г.)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6. Организация совместных дел с родителями: акции «Агроярмарка», «Обустройство пришкольной территории», «День семьи», «Волонтерское движение», «Музыкальный театр», «Мастер-классы бабушек и мам», «Мастер-классы «Дети-детям» и других (май 2022 – август 2023)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7. Организация работы в программе «Секреты конструктивного общения» в форме тренингов и вебинаров с привлечением специалистов МБУ «ЦППМСП» г. Перми и педагогов-психологов школы, «Школа неравнодушных родителей».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84" name="Picture 4" descr="Картинки по запросу задачи проекта"/>
          <p:cNvPicPr/>
          <p:nvPr/>
        </p:nvPicPr>
        <p:blipFill>
          <a:blip r:embed="rId1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85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6" name="Picture 2" descr=""/>
          <p:cNvPicPr/>
          <p:nvPr/>
        </p:nvPicPr>
        <p:blipFill>
          <a:blip r:embed="rId2"/>
          <a:srcRect l="16936" t="0" r="15409" b="0"/>
          <a:stretch/>
        </p:blipFill>
        <p:spPr>
          <a:xfrm>
            <a:off x="84240" y="734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5060</TotalTime>
  <Application>LibreOffice/7.6.4.1$Linux_X86_64 LibreOffice_project/60$Build-1</Application>
  <AppVersion>15.0000</AppVersion>
  <Words>896</Words>
  <Paragraphs>98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2018-04-18T07:01:18Z</dcterms:created>
  <dc:creator>User</dc:creator>
  <dc:description/>
  <dc:language>ru-RU</dc:language>
  <cp:lastModifiedBy/>
  <cp:lastPrinted>2022-04-26T16:50:00Z</cp:lastPrinted>
  <dcterms:modified xsi:type="dcterms:W3CDTF">2024-06-18T10:54:52Z</dcterms:modified>
  <cp:revision>992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11</vt:i4>
  </property>
  <property fmtid="{D5CDD505-2E9C-101B-9397-08002B2CF9AE}" pid="3" name="PresentationFormat">
    <vt:lpwstr>Произвольный</vt:lpwstr>
  </property>
  <property fmtid="{D5CDD505-2E9C-101B-9397-08002B2CF9AE}" pid="4" name="Slides">
    <vt:i4>13</vt:i4>
  </property>
</Properties>
</file>